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357" r:id="rId5"/>
    <p:sldId id="382" r:id="rId6"/>
    <p:sldId id="377" r:id="rId7"/>
    <p:sldId id="378" r:id="rId8"/>
    <p:sldId id="375" r:id="rId9"/>
    <p:sldId id="383" r:id="rId10"/>
    <p:sldId id="379" r:id="rId11"/>
    <p:sldId id="380" r:id="rId12"/>
    <p:sldId id="28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783BB6-C803-4E79-874A-B589FF38353F}">
          <p14:sldIdLst>
            <p14:sldId id="357"/>
            <p14:sldId id="382"/>
            <p14:sldId id="377"/>
            <p14:sldId id="378"/>
            <p14:sldId id="375"/>
            <p14:sldId id="383"/>
            <p14:sldId id="379"/>
            <p14:sldId id="380"/>
            <p14:sldId id="286"/>
          </p14:sldIdLst>
        </p14:section>
        <p14:section name="About" id="{2899DE3C-2AB6-4C16-BAB2-B11AB5DBF8D1}">
          <p14:sldIdLst/>
        </p14:section>
        <p14:section name="Activities" id="{933E29E0-B19A-43AF-B38E-F453D1DBC67A}">
          <p14:sldIdLst/>
        </p14:section>
        <p14:section name="Chart Diagram" id="{68058612-B95C-472E-98E9-682CADA544B8}">
          <p14:sldIdLst/>
        </p14:section>
        <p14:section name="Other" id="{1E85DE2E-639F-438E-93CB-C2D585A6B558}">
          <p14:sldIdLst/>
        </p14:section>
        <p14:section name="Icon List" id="{05D4190C-3477-4D86-A210-D2286664C87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57" userDrawn="1">
          <p15:clr>
            <a:srgbClr val="A4A3A4"/>
          </p15:clr>
        </p15:guide>
        <p15:guide id="4" orient="horz" pos="255" userDrawn="1">
          <p15:clr>
            <a:srgbClr val="A4A3A4"/>
          </p15:clr>
        </p15:guide>
        <p15:guide id="5" pos="7423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z" initials="d" lastIdx="1" clrIdx="0">
    <p:extLst>
      <p:ext uri="{19B8F6BF-5375-455C-9EA6-DF929625EA0E}">
        <p15:presenceInfo xmlns:p15="http://schemas.microsoft.com/office/powerpoint/2012/main" userId="dz" providerId="None"/>
      </p:ext>
    </p:extLst>
  </p:cmAuthor>
  <p:cmAuthor id="2" name="Ayhan Kaya" initials="AK" lastIdx="0" clrIdx="1">
    <p:extLst>
      <p:ext uri="{19B8F6BF-5375-455C-9EA6-DF929625EA0E}">
        <p15:presenceInfo xmlns:p15="http://schemas.microsoft.com/office/powerpoint/2012/main" userId="S-1-5-21-3335638342-1483981310-2049597857-20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D77"/>
    <a:srgbClr val="E8ECEB"/>
    <a:srgbClr val="192052"/>
    <a:srgbClr val="4C778E"/>
    <a:srgbClr val="F4B882"/>
    <a:srgbClr val="8BC53F"/>
    <a:srgbClr val="ECFF88"/>
    <a:srgbClr val="4CD2B1"/>
    <a:srgbClr val="00BCD4"/>
    <a:srgbClr val="429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580" y="48"/>
      </p:cViewPr>
      <p:guideLst>
        <p:guide orient="horz" pos="2160"/>
        <p:guide pos="3840"/>
        <p:guide pos="257"/>
        <p:guide orient="horz" pos="255"/>
        <p:guide pos="7423"/>
        <p:guide orient="horz" pos="40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570DC5-550D-4070-97CB-27D6B564D2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3362325"/>
              <a:gd name="connsiteY0" fmla="*/ 0 h 6858000"/>
              <a:gd name="connsiteX1" fmla="*/ 3362325 w 3362325"/>
              <a:gd name="connsiteY1" fmla="*/ 0 h 6858000"/>
              <a:gd name="connsiteX2" fmla="*/ 3362325 w 3362325"/>
              <a:gd name="connsiteY2" fmla="*/ 6858000 h 6858000"/>
              <a:gd name="connsiteX3" fmla="*/ 0 w 33623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2325" h="6858000">
                <a:moveTo>
                  <a:pt x="0" y="0"/>
                </a:moveTo>
                <a:lnTo>
                  <a:pt x="3362325" y="0"/>
                </a:lnTo>
                <a:lnTo>
                  <a:pt x="3362325" y="6858000"/>
                </a:lnTo>
                <a:lnTo>
                  <a:pt x="0" y="6858000"/>
                </a:lnTo>
                <a:close/>
              </a:path>
            </a:pathLst>
          </a:cu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algn="ctr">
              <a:defRPr sz="1000"/>
            </a:lvl1pPr>
          </a:lstStyle>
          <a:p>
            <a:endParaRPr lang="en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841500"/>
            <a:ext cx="10515600" cy="2743199"/>
          </a:xfrm>
        </p:spPr>
        <p:txBody>
          <a:bodyPr>
            <a:noAutofit/>
          </a:bodyPr>
          <a:lstStyle>
            <a:lvl1pPr algn="ctr">
              <a:defRPr sz="8800" b="1">
                <a:solidFill>
                  <a:srgbClr val="0E4D7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itle 2"/>
          <p:cNvSpPr txBox="1">
            <a:spLocks/>
          </p:cNvSpPr>
          <p:nvPr userDrawn="1"/>
        </p:nvSpPr>
        <p:spPr>
          <a:xfrm>
            <a:off x="1003300" y="4966495"/>
            <a:ext cx="10515600" cy="63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C77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400" b="1" dirty="0" err="1">
                <a:solidFill>
                  <a:srgbClr val="0E4D77"/>
                </a:solidFill>
              </a:rPr>
              <a:t>Subtitles</a:t>
            </a:r>
            <a:endParaRPr lang="en-US" b="1" dirty="0">
              <a:solidFill>
                <a:srgbClr val="0E4D77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58EBEA2-E75F-4D2B-898F-122049D1463A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www.matilde-migration.eu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7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FA03E33-10A3-4810-BFD2-C5A08AF0E6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47100" y="1524000"/>
            <a:ext cx="3236912" cy="4929188"/>
          </a:xfrm>
          <a:custGeom>
            <a:avLst/>
            <a:gdLst>
              <a:gd name="connsiteX0" fmla="*/ 0 w 4010263"/>
              <a:gd name="connsiteY0" fmla="*/ 0 h 5243428"/>
              <a:gd name="connsiteX1" fmla="*/ 4010263 w 4010263"/>
              <a:gd name="connsiteY1" fmla="*/ 0 h 5243428"/>
              <a:gd name="connsiteX2" fmla="*/ 4010263 w 4010263"/>
              <a:gd name="connsiteY2" fmla="*/ 5243428 h 5243428"/>
              <a:gd name="connsiteX3" fmla="*/ 0 w 4010263"/>
              <a:gd name="connsiteY3" fmla="*/ 5243428 h 524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0263" h="5243428">
                <a:moveTo>
                  <a:pt x="0" y="0"/>
                </a:moveTo>
                <a:lnTo>
                  <a:pt x="4010263" y="0"/>
                </a:lnTo>
                <a:lnTo>
                  <a:pt x="4010263" y="5243428"/>
                </a:lnTo>
                <a:lnTo>
                  <a:pt x="0" y="5243428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0881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8B6C810-3C33-4864-B5A6-F5C36EC574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04550" y="3620995"/>
            <a:ext cx="2451975" cy="2451975"/>
          </a:xfrm>
          <a:custGeom>
            <a:avLst/>
            <a:gdLst>
              <a:gd name="connsiteX0" fmla="*/ 0 w 2451975"/>
              <a:gd name="connsiteY0" fmla="*/ 0 h 2451975"/>
              <a:gd name="connsiteX1" fmla="*/ 2451975 w 2451975"/>
              <a:gd name="connsiteY1" fmla="*/ 0 h 2451975"/>
              <a:gd name="connsiteX2" fmla="*/ 2451975 w 2451975"/>
              <a:gd name="connsiteY2" fmla="*/ 2451975 h 2451975"/>
              <a:gd name="connsiteX3" fmla="*/ 0 w 2451975"/>
              <a:gd name="connsiteY3" fmla="*/ 2451975 h 245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1975" h="2451975">
                <a:moveTo>
                  <a:pt x="0" y="0"/>
                </a:moveTo>
                <a:lnTo>
                  <a:pt x="2451975" y="0"/>
                </a:lnTo>
                <a:lnTo>
                  <a:pt x="2451975" y="2451975"/>
                </a:lnTo>
                <a:lnTo>
                  <a:pt x="0" y="2451975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F36BA3-41C8-42AF-AD0E-011972BF99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04550" y="840787"/>
            <a:ext cx="2451975" cy="2451975"/>
          </a:xfrm>
          <a:custGeom>
            <a:avLst/>
            <a:gdLst>
              <a:gd name="connsiteX0" fmla="*/ 0 w 2451975"/>
              <a:gd name="connsiteY0" fmla="*/ 0 h 2451975"/>
              <a:gd name="connsiteX1" fmla="*/ 2451975 w 2451975"/>
              <a:gd name="connsiteY1" fmla="*/ 0 h 2451975"/>
              <a:gd name="connsiteX2" fmla="*/ 2451975 w 2451975"/>
              <a:gd name="connsiteY2" fmla="*/ 2451975 h 2451975"/>
              <a:gd name="connsiteX3" fmla="*/ 0 w 2451975"/>
              <a:gd name="connsiteY3" fmla="*/ 2451975 h 245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1975" h="2451975">
                <a:moveTo>
                  <a:pt x="0" y="0"/>
                </a:moveTo>
                <a:lnTo>
                  <a:pt x="2451975" y="0"/>
                </a:lnTo>
                <a:lnTo>
                  <a:pt x="2451975" y="2451975"/>
                </a:lnTo>
                <a:lnTo>
                  <a:pt x="0" y="2451975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pic>
        <p:nvPicPr>
          <p:cNvPr id="4" name="Picture Placeholder 23">
            <a:extLst>
              <a:ext uri="{FF2B5EF4-FFF2-40B4-BE49-F238E27FC236}">
                <a16:creationId xmlns:a16="http://schemas.microsoft.com/office/drawing/2014/main" id="{836BE9B6-AC36-4FFA-9C2B-E8DA42508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67" b="16667"/>
          <a:stretch>
            <a:fillRect/>
          </a:stretch>
        </p:blipFill>
        <p:spPr>
          <a:xfrm>
            <a:off x="7976769" y="840786"/>
            <a:ext cx="2451975" cy="2451975"/>
          </a:xfrm>
          <a:custGeom>
            <a:avLst/>
            <a:gdLst>
              <a:gd name="connsiteX0" fmla="*/ 0 w 2451975"/>
              <a:gd name="connsiteY0" fmla="*/ 0 h 2451975"/>
              <a:gd name="connsiteX1" fmla="*/ 2451975 w 2451975"/>
              <a:gd name="connsiteY1" fmla="*/ 0 h 2451975"/>
              <a:gd name="connsiteX2" fmla="*/ 2451975 w 2451975"/>
              <a:gd name="connsiteY2" fmla="*/ 2451975 h 2451975"/>
              <a:gd name="connsiteX3" fmla="*/ 0 w 2451975"/>
              <a:gd name="connsiteY3" fmla="*/ 2451975 h 245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1975" h="2451975">
                <a:moveTo>
                  <a:pt x="0" y="0"/>
                </a:moveTo>
                <a:lnTo>
                  <a:pt x="2451975" y="0"/>
                </a:lnTo>
                <a:lnTo>
                  <a:pt x="2451975" y="2451975"/>
                </a:lnTo>
                <a:lnTo>
                  <a:pt x="0" y="2451975"/>
                </a:lnTo>
                <a:close/>
              </a:path>
            </a:pathLst>
          </a:custGeom>
        </p:spPr>
      </p:pic>
      <p:pic>
        <p:nvPicPr>
          <p:cNvPr id="5" name="Picture Placeholder 28">
            <a:extLst>
              <a:ext uri="{FF2B5EF4-FFF2-40B4-BE49-F238E27FC236}">
                <a16:creationId xmlns:a16="http://schemas.microsoft.com/office/drawing/2014/main" id="{F792E15A-4CE9-48E3-B9E6-8E74346C37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>
            <a:fillRect/>
          </a:stretch>
        </p:blipFill>
        <p:spPr>
          <a:xfrm>
            <a:off x="7976769" y="3620995"/>
            <a:ext cx="2451975" cy="2451975"/>
          </a:xfrm>
          <a:custGeom>
            <a:avLst/>
            <a:gdLst>
              <a:gd name="connsiteX0" fmla="*/ 0 w 2451975"/>
              <a:gd name="connsiteY0" fmla="*/ 0 h 2451975"/>
              <a:gd name="connsiteX1" fmla="*/ 2451975 w 2451975"/>
              <a:gd name="connsiteY1" fmla="*/ 0 h 2451975"/>
              <a:gd name="connsiteX2" fmla="*/ 2451975 w 2451975"/>
              <a:gd name="connsiteY2" fmla="*/ 2451975 h 2451975"/>
              <a:gd name="connsiteX3" fmla="*/ 0 w 2451975"/>
              <a:gd name="connsiteY3" fmla="*/ 2451975 h 245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1975" h="2451975">
                <a:moveTo>
                  <a:pt x="0" y="0"/>
                </a:moveTo>
                <a:lnTo>
                  <a:pt x="2451975" y="0"/>
                </a:lnTo>
                <a:lnTo>
                  <a:pt x="2451975" y="2451975"/>
                </a:lnTo>
                <a:lnTo>
                  <a:pt x="0" y="2451975"/>
                </a:lnTo>
                <a:close/>
              </a:path>
            </a:pathLst>
          </a:cu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0215B05-0092-422B-AC1D-12E373CFDE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78560" y="3620995"/>
            <a:ext cx="2451975" cy="2451975"/>
          </a:xfrm>
          <a:custGeom>
            <a:avLst/>
            <a:gdLst>
              <a:gd name="connsiteX0" fmla="*/ 0 w 2451975"/>
              <a:gd name="connsiteY0" fmla="*/ 0 h 2451975"/>
              <a:gd name="connsiteX1" fmla="*/ 2451975 w 2451975"/>
              <a:gd name="connsiteY1" fmla="*/ 0 h 2451975"/>
              <a:gd name="connsiteX2" fmla="*/ 2451975 w 2451975"/>
              <a:gd name="connsiteY2" fmla="*/ 2451975 h 2451975"/>
              <a:gd name="connsiteX3" fmla="*/ 0 w 2451975"/>
              <a:gd name="connsiteY3" fmla="*/ 2451975 h 245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1975" h="2451975">
                <a:moveTo>
                  <a:pt x="0" y="0"/>
                </a:moveTo>
                <a:lnTo>
                  <a:pt x="2451975" y="0"/>
                </a:lnTo>
                <a:lnTo>
                  <a:pt x="2451975" y="2451975"/>
                </a:lnTo>
                <a:lnTo>
                  <a:pt x="0" y="2451975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50A45C0-2459-4BD9-AF26-B61077BE17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78560" y="840786"/>
            <a:ext cx="2451975" cy="2451975"/>
          </a:xfrm>
          <a:custGeom>
            <a:avLst/>
            <a:gdLst>
              <a:gd name="connsiteX0" fmla="*/ 0 w 2451975"/>
              <a:gd name="connsiteY0" fmla="*/ 0 h 2451975"/>
              <a:gd name="connsiteX1" fmla="*/ 2451975 w 2451975"/>
              <a:gd name="connsiteY1" fmla="*/ 0 h 2451975"/>
              <a:gd name="connsiteX2" fmla="*/ 2451975 w 2451975"/>
              <a:gd name="connsiteY2" fmla="*/ 2451975 h 2451975"/>
              <a:gd name="connsiteX3" fmla="*/ 0 w 2451975"/>
              <a:gd name="connsiteY3" fmla="*/ 2451975 h 245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1975" h="2451975">
                <a:moveTo>
                  <a:pt x="0" y="0"/>
                </a:moveTo>
                <a:lnTo>
                  <a:pt x="2451975" y="0"/>
                </a:lnTo>
                <a:lnTo>
                  <a:pt x="2451975" y="2451975"/>
                </a:lnTo>
                <a:lnTo>
                  <a:pt x="0" y="2451975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5127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1291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 userDrawn="1">
          <p15:clr>
            <a:srgbClr val="FBAE40"/>
          </p15:clr>
        </p15:guide>
        <p15:guide id="4" orient="horz" pos="255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  <p15:guide id="6" pos="742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7D4E5A59-B465-4D10-B4DE-92847BE8AC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49625" y="966661"/>
            <a:ext cx="3513762" cy="2216649"/>
          </a:xfrm>
          <a:custGeom>
            <a:avLst/>
            <a:gdLst>
              <a:gd name="connsiteX0" fmla="*/ 0 w 3513762"/>
              <a:gd name="connsiteY0" fmla="*/ 0 h 2216649"/>
              <a:gd name="connsiteX1" fmla="*/ 3513762 w 3513762"/>
              <a:gd name="connsiteY1" fmla="*/ 0 h 2216649"/>
              <a:gd name="connsiteX2" fmla="*/ 3513762 w 3513762"/>
              <a:gd name="connsiteY2" fmla="*/ 2216649 h 2216649"/>
              <a:gd name="connsiteX3" fmla="*/ 0 w 3513762"/>
              <a:gd name="connsiteY3" fmla="*/ 2216649 h 221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762" h="2216649">
                <a:moveTo>
                  <a:pt x="0" y="0"/>
                </a:moveTo>
                <a:lnTo>
                  <a:pt x="3513762" y="0"/>
                </a:lnTo>
                <a:lnTo>
                  <a:pt x="3513762" y="2216649"/>
                </a:lnTo>
                <a:lnTo>
                  <a:pt x="0" y="2216649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A0FCB71-6244-4E57-B0EC-20F2AA6D37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49625" y="3674690"/>
            <a:ext cx="3513762" cy="2216649"/>
          </a:xfrm>
          <a:custGeom>
            <a:avLst/>
            <a:gdLst>
              <a:gd name="connsiteX0" fmla="*/ 0 w 3513762"/>
              <a:gd name="connsiteY0" fmla="*/ 0 h 2216649"/>
              <a:gd name="connsiteX1" fmla="*/ 3513762 w 3513762"/>
              <a:gd name="connsiteY1" fmla="*/ 0 h 2216649"/>
              <a:gd name="connsiteX2" fmla="*/ 3513762 w 3513762"/>
              <a:gd name="connsiteY2" fmla="*/ 2216649 h 2216649"/>
              <a:gd name="connsiteX3" fmla="*/ 0 w 3513762"/>
              <a:gd name="connsiteY3" fmla="*/ 2216649 h 221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762" h="2216649">
                <a:moveTo>
                  <a:pt x="0" y="0"/>
                </a:moveTo>
                <a:lnTo>
                  <a:pt x="3513762" y="0"/>
                </a:lnTo>
                <a:lnTo>
                  <a:pt x="3513762" y="2216649"/>
                </a:lnTo>
                <a:lnTo>
                  <a:pt x="0" y="2216649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90612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83F21A57-41B6-415F-879B-5125A315ED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6852" y="1095376"/>
            <a:ext cx="2258361" cy="2258361"/>
          </a:xfrm>
          <a:custGeom>
            <a:avLst/>
            <a:gdLst>
              <a:gd name="connsiteX0" fmla="*/ 0 w 2258361"/>
              <a:gd name="connsiteY0" fmla="*/ 0 h 2258361"/>
              <a:gd name="connsiteX1" fmla="*/ 2258361 w 2258361"/>
              <a:gd name="connsiteY1" fmla="*/ 0 h 2258361"/>
              <a:gd name="connsiteX2" fmla="*/ 2258361 w 2258361"/>
              <a:gd name="connsiteY2" fmla="*/ 2258361 h 2258361"/>
              <a:gd name="connsiteX3" fmla="*/ 0 w 2258361"/>
              <a:gd name="connsiteY3" fmla="*/ 2258361 h 225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361" h="2258361">
                <a:moveTo>
                  <a:pt x="0" y="0"/>
                </a:moveTo>
                <a:lnTo>
                  <a:pt x="2258361" y="0"/>
                </a:lnTo>
                <a:lnTo>
                  <a:pt x="2258361" y="2258361"/>
                </a:lnTo>
                <a:lnTo>
                  <a:pt x="0" y="2258361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CEA40422-129F-4B83-87CA-1851BD52D5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6852" y="3504263"/>
            <a:ext cx="2258361" cy="2258361"/>
          </a:xfrm>
          <a:custGeom>
            <a:avLst/>
            <a:gdLst>
              <a:gd name="connsiteX0" fmla="*/ 0 w 2258361"/>
              <a:gd name="connsiteY0" fmla="*/ 0 h 2258361"/>
              <a:gd name="connsiteX1" fmla="*/ 2258361 w 2258361"/>
              <a:gd name="connsiteY1" fmla="*/ 0 h 2258361"/>
              <a:gd name="connsiteX2" fmla="*/ 2258361 w 2258361"/>
              <a:gd name="connsiteY2" fmla="*/ 2258361 h 2258361"/>
              <a:gd name="connsiteX3" fmla="*/ 0 w 2258361"/>
              <a:gd name="connsiteY3" fmla="*/ 2258361 h 225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361" h="2258361">
                <a:moveTo>
                  <a:pt x="0" y="0"/>
                </a:moveTo>
                <a:lnTo>
                  <a:pt x="2258361" y="0"/>
                </a:lnTo>
                <a:lnTo>
                  <a:pt x="2258361" y="2258361"/>
                </a:lnTo>
                <a:lnTo>
                  <a:pt x="0" y="2258361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08E82B25-D5B6-4839-9C0F-0C997FF096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46353" y="1095375"/>
            <a:ext cx="4667250" cy="4667250"/>
          </a:xfrm>
          <a:custGeom>
            <a:avLst/>
            <a:gdLst>
              <a:gd name="connsiteX0" fmla="*/ 0 w 4667250"/>
              <a:gd name="connsiteY0" fmla="*/ 0 h 4667250"/>
              <a:gd name="connsiteX1" fmla="*/ 4667250 w 4667250"/>
              <a:gd name="connsiteY1" fmla="*/ 0 h 4667250"/>
              <a:gd name="connsiteX2" fmla="*/ 4667250 w 4667250"/>
              <a:gd name="connsiteY2" fmla="*/ 4667250 h 4667250"/>
              <a:gd name="connsiteX3" fmla="*/ 0 w 4667250"/>
              <a:gd name="connsiteY3" fmla="*/ 4667250 h 466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0" h="4667250">
                <a:moveTo>
                  <a:pt x="0" y="0"/>
                </a:moveTo>
                <a:lnTo>
                  <a:pt x="4667250" y="0"/>
                </a:lnTo>
                <a:lnTo>
                  <a:pt x="4667250" y="4667250"/>
                </a:lnTo>
                <a:lnTo>
                  <a:pt x="0" y="4667250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80491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5973AF-05AC-4D08-81A8-B17CD7EFB3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21898" y="1549416"/>
            <a:ext cx="6433073" cy="3937299"/>
          </a:xfrm>
          <a:custGeom>
            <a:avLst/>
            <a:gdLst>
              <a:gd name="connsiteX0" fmla="*/ 0 w 6433073"/>
              <a:gd name="connsiteY0" fmla="*/ 0 h 3937299"/>
              <a:gd name="connsiteX1" fmla="*/ 6433073 w 6433073"/>
              <a:gd name="connsiteY1" fmla="*/ 0 h 3937299"/>
              <a:gd name="connsiteX2" fmla="*/ 6433073 w 6433073"/>
              <a:gd name="connsiteY2" fmla="*/ 3937299 h 3937299"/>
              <a:gd name="connsiteX3" fmla="*/ 0 w 6433073"/>
              <a:gd name="connsiteY3" fmla="*/ 3937299 h 393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3073" h="3937299">
                <a:moveTo>
                  <a:pt x="0" y="0"/>
                </a:moveTo>
                <a:lnTo>
                  <a:pt x="6433073" y="0"/>
                </a:lnTo>
                <a:lnTo>
                  <a:pt x="6433073" y="3937299"/>
                </a:lnTo>
                <a:lnTo>
                  <a:pt x="0" y="3937299"/>
                </a:lnTo>
                <a:close/>
              </a:path>
            </a:pathLst>
          </a:cu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7128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570DC5-550D-4070-97CB-27D6B564D2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09801" y="1536699"/>
            <a:ext cx="9144000" cy="4584701"/>
          </a:xfrm>
          <a:custGeom>
            <a:avLst/>
            <a:gdLst>
              <a:gd name="connsiteX0" fmla="*/ 0 w 3362325"/>
              <a:gd name="connsiteY0" fmla="*/ 0 h 6858000"/>
              <a:gd name="connsiteX1" fmla="*/ 3362325 w 3362325"/>
              <a:gd name="connsiteY1" fmla="*/ 0 h 6858000"/>
              <a:gd name="connsiteX2" fmla="*/ 3362325 w 3362325"/>
              <a:gd name="connsiteY2" fmla="*/ 6858000 h 6858000"/>
              <a:gd name="connsiteX3" fmla="*/ 0 w 33623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2325" h="6858000">
                <a:moveTo>
                  <a:pt x="0" y="0"/>
                </a:moveTo>
                <a:lnTo>
                  <a:pt x="3362325" y="0"/>
                </a:lnTo>
                <a:lnTo>
                  <a:pt x="3362325" y="6858000"/>
                </a:lnTo>
                <a:lnTo>
                  <a:pt x="0" y="6858000"/>
                </a:lnTo>
                <a:close/>
              </a:path>
            </a:pathLst>
          </a:cu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98804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322A89-504B-47EC-8B22-8E94424148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05084" y="3070004"/>
            <a:ext cx="2550261" cy="3408585"/>
          </a:xfrm>
          <a:custGeom>
            <a:avLst/>
            <a:gdLst>
              <a:gd name="connsiteX0" fmla="*/ 0 w 2550261"/>
              <a:gd name="connsiteY0" fmla="*/ 0 h 3408585"/>
              <a:gd name="connsiteX1" fmla="*/ 2550261 w 2550261"/>
              <a:gd name="connsiteY1" fmla="*/ 0 h 3408585"/>
              <a:gd name="connsiteX2" fmla="*/ 2550261 w 2550261"/>
              <a:gd name="connsiteY2" fmla="*/ 3408585 h 3408585"/>
              <a:gd name="connsiteX3" fmla="*/ 0 w 2550261"/>
              <a:gd name="connsiteY3" fmla="*/ 3408585 h 340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0261" h="3408585">
                <a:moveTo>
                  <a:pt x="0" y="0"/>
                </a:moveTo>
                <a:lnTo>
                  <a:pt x="2550261" y="0"/>
                </a:lnTo>
                <a:lnTo>
                  <a:pt x="2550261" y="3408585"/>
                </a:lnTo>
                <a:lnTo>
                  <a:pt x="0" y="3408585"/>
                </a:lnTo>
                <a:close/>
              </a:path>
            </a:pathLst>
          </a:cu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E36B52-9A41-4275-8DA2-2751F9142A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5082" y="430213"/>
            <a:ext cx="2549246" cy="2550261"/>
          </a:xfrm>
          <a:custGeom>
            <a:avLst/>
            <a:gdLst>
              <a:gd name="connsiteX0" fmla="*/ 0 w 2549246"/>
              <a:gd name="connsiteY0" fmla="*/ 0 h 2550261"/>
              <a:gd name="connsiteX1" fmla="*/ 2549246 w 2549246"/>
              <a:gd name="connsiteY1" fmla="*/ 0 h 2550261"/>
              <a:gd name="connsiteX2" fmla="*/ 2549246 w 2549246"/>
              <a:gd name="connsiteY2" fmla="*/ 2550261 h 2550261"/>
              <a:gd name="connsiteX3" fmla="*/ 0 w 2549246"/>
              <a:gd name="connsiteY3" fmla="*/ 2550261 h 255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9246" h="2550261">
                <a:moveTo>
                  <a:pt x="0" y="0"/>
                </a:moveTo>
                <a:lnTo>
                  <a:pt x="2549246" y="0"/>
                </a:lnTo>
                <a:lnTo>
                  <a:pt x="2549246" y="2550261"/>
                </a:lnTo>
                <a:lnTo>
                  <a:pt x="0" y="2550261"/>
                </a:lnTo>
                <a:close/>
              </a:path>
            </a:pathLst>
          </a:cu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1297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3419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4B9D4B-BC01-4117-8A08-C275353945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7716" y="1341254"/>
            <a:ext cx="4175492" cy="4175492"/>
          </a:xfrm>
          <a:custGeom>
            <a:avLst/>
            <a:gdLst>
              <a:gd name="connsiteX0" fmla="*/ 2087746 w 4175492"/>
              <a:gd name="connsiteY0" fmla="*/ 0 h 4175492"/>
              <a:gd name="connsiteX1" fmla="*/ 4175492 w 4175492"/>
              <a:gd name="connsiteY1" fmla="*/ 2087746 h 4175492"/>
              <a:gd name="connsiteX2" fmla="*/ 2087746 w 4175492"/>
              <a:gd name="connsiteY2" fmla="*/ 4175492 h 4175492"/>
              <a:gd name="connsiteX3" fmla="*/ 0 w 4175492"/>
              <a:gd name="connsiteY3" fmla="*/ 2087746 h 4175492"/>
              <a:gd name="connsiteX4" fmla="*/ 2087746 w 4175492"/>
              <a:gd name="connsiteY4" fmla="*/ 0 h 417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492" h="4175492">
                <a:moveTo>
                  <a:pt x="2087746" y="0"/>
                </a:moveTo>
                <a:cubicBezTo>
                  <a:pt x="3240776" y="0"/>
                  <a:pt x="4175492" y="934716"/>
                  <a:pt x="4175492" y="2087746"/>
                </a:cubicBezTo>
                <a:cubicBezTo>
                  <a:pt x="4175492" y="3240776"/>
                  <a:pt x="3240776" y="4175492"/>
                  <a:pt x="2087746" y="4175492"/>
                </a:cubicBezTo>
                <a:cubicBezTo>
                  <a:pt x="934716" y="4175492"/>
                  <a:pt x="0" y="3240776"/>
                  <a:pt x="0" y="2087746"/>
                </a:cubicBezTo>
                <a:cubicBezTo>
                  <a:pt x="0" y="934716"/>
                  <a:pt x="934716" y="0"/>
                  <a:pt x="2087746" y="0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7170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072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19399"/>
            <a:ext cx="10515600" cy="335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EBEA2-E75F-4D2B-898F-122049D1463A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dirty="0"/>
              <a:t>www.matilde-migration.eu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43" y="0"/>
            <a:ext cx="1495557" cy="137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74" r:id="rId2"/>
    <p:sldLayoutId id="2147483720" r:id="rId3"/>
    <p:sldLayoutId id="2147483719" r:id="rId4"/>
    <p:sldLayoutId id="2147483698" r:id="rId5"/>
    <p:sldLayoutId id="2147483725" r:id="rId6"/>
    <p:sldLayoutId id="2147483708" r:id="rId7"/>
    <p:sldLayoutId id="2147483684" r:id="rId8"/>
    <p:sldLayoutId id="2147483675" r:id="rId9"/>
    <p:sldLayoutId id="2147483696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55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pos="74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atilde-migration.eu/press-releases/matilde-manifesto-calls-to-redefine-eus-mountainous-and-rural-area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ecd-ilibrary.org/industry-and-services/integration-of-migrants-refugees-and-asylum-seekers-in-remote-areas-with-declining-populations_84043b2a-e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06" b="780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5656" y="2090057"/>
            <a:ext cx="9679579" cy="2834640"/>
          </a:xfrm>
        </p:spPr>
        <p:txBody>
          <a:bodyPr/>
          <a:lstStyle/>
          <a:p>
            <a:r>
              <a:rPr lang="en-US" sz="6000" dirty="0"/>
              <a:t>MATILDE MOOC</a:t>
            </a:r>
            <a:b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6000">
                <a:solidFill>
                  <a:srgbClr val="FFFF00"/>
                </a:solidFill>
              </a:rPr>
              <a:t>Lecture 1</a:t>
            </a:r>
            <a:br>
              <a:rPr lang="en-US" sz="6000" dirty="0">
                <a:solidFill>
                  <a:srgbClr val="FFFF00"/>
                </a:solidFill>
              </a:rPr>
            </a:br>
            <a:r>
              <a:rPr lang="en-US" sz="6000" dirty="0">
                <a:solidFill>
                  <a:srgbClr val="FFFF00"/>
                </a:solidFill>
              </a:rPr>
              <a:t>Introduction to the Course</a:t>
            </a:r>
            <a:br>
              <a:rPr lang="en-US" sz="6000" dirty="0">
                <a:solidFill>
                  <a:srgbClr val="FFFF00"/>
                </a:solidFill>
              </a:rPr>
            </a:br>
            <a:br>
              <a:rPr lang="tr-TR" sz="6000" dirty="0"/>
            </a:br>
            <a:endParaRPr lang="tr-TR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463" y="426"/>
            <a:ext cx="1739537" cy="159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4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43FA7A-396F-4638-8FFE-C6A35899B848}"/>
              </a:ext>
            </a:extLst>
          </p:cNvPr>
          <p:cNvSpPr txBox="1"/>
          <p:nvPr/>
        </p:nvSpPr>
        <p:spPr>
          <a:xfrm>
            <a:off x="786766" y="882016"/>
            <a:ext cx="8696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tr-TR" sz="3200" b="1" dirty="0">
                <a:solidFill>
                  <a:schemeClr val="accent1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Dealing with Rural Development in Europe</a:t>
            </a:r>
            <a:endParaRPr lang="en-US" sz="3200" b="1" dirty="0">
              <a:solidFill>
                <a:schemeClr val="accent1"/>
              </a:solidFill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DD6676-86D4-4020-93A9-8DB3FEC8D84F}"/>
              </a:ext>
            </a:extLst>
          </p:cNvPr>
          <p:cNvSpPr txBox="1"/>
          <p:nvPr/>
        </p:nvSpPr>
        <p:spPr>
          <a:xfrm>
            <a:off x="786766" y="1823749"/>
            <a:ext cx="1022984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en-US" sz="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Cambria" panose="02040503050406030204" pitchFamily="18" charset="0"/>
              </a:rPr>
              <a:t>A </a:t>
            </a:r>
            <a:r>
              <a:rPr lang="en-US" sz="2000" b="1" dirty="0">
                <a:ea typeface="Cambria" panose="02040503050406030204" pitchFamily="18" charset="0"/>
              </a:rPr>
              <a:t>shared vision </a:t>
            </a:r>
            <a:r>
              <a:rPr lang="en-US" sz="2000" dirty="0">
                <a:ea typeface="Cambria" panose="02040503050406030204" pitchFamily="18" charset="0"/>
              </a:rPr>
              <a:t>for the future of rural Europe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dirty="0">
                <a:ea typeface="Cambria" panose="02040503050406030204" pitchFamily="18" charset="0"/>
              </a:rPr>
              <a:t>Rural, mountain and remote regions should be considered as the </a:t>
            </a:r>
            <a:r>
              <a:rPr lang="en-US" b="1" dirty="0">
                <a:ea typeface="Cambria" panose="02040503050406030204" pitchFamily="18" charset="0"/>
              </a:rPr>
              <a:t>new heart of Europe </a:t>
            </a:r>
            <a:r>
              <a:rPr lang="en-US" dirty="0">
                <a:ea typeface="Cambria" panose="02040503050406030204" pitchFamily="18" charset="0"/>
              </a:rPr>
              <a:t>(also see </a:t>
            </a:r>
            <a:r>
              <a:rPr lang="en-US" dirty="0" err="1">
                <a:ea typeface="Cambria" panose="02040503050406030204" pitchFamily="18" charset="0"/>
              </a:rPr>
              <a:t>Matilde</a:t>
            </a:r>
            <a:r>
              <a:rPr lang="en-US" dirty="0">
                <a:ea typeface="Cambria" panose="02040503050406030204" pitchFamily="18" charset="0"/>
              </a:rPr>
              <a:t> Manifesto, </a:t>
            </a:r>
            <a:r>
              <a:rPr lang="en-US" dirty="0">
                <a:ea typeface="Cambria" panose="02040503050406030204" pitchFamily="18" charset="0"/>
                <a:hlinkClick r:id="rId2"/>
              </a:rPr>
              <a:t>https://matilde-migration.eu/press-releases/matilde-manifesto-calls-to-redefine-eus-mountainous-and-rural-areas/</a:t>
            </a:r>
            <a:r>
              <a:rPr lang="en-US" dirty="0">
                <a:ea typeface="Cambria" panose="02040503050406030204" pitchFamily="18" charset="0"/>
              </a:rPr>
              <a:t>)</a:t>
            </a:r>
          </a:p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dirty="0">
                <a:ea typeface="Cambria" panose="02040503050406030204" pitchFamily="18" charset="0"/>
              </a:rPr>
              <a:t>Necessary to apply </a:t>
            </a:r>
            <a:r>
              <a:rPr lang="en-US" b="1" dirty="0">
                <a:ea typeface="Cambria" panose="02040503050406030204" pitchFamily="18" charset="0"/>
              </a:rPr>
              <a:t>new approaches</a:t>
            </a:r>
            <a:r>
              <a:rPr lang="en-US" dirty="0">
                <a:ea typeface="Cambria" panose="02040503050406030204" pitchFamily="18" charset="0"/>
              </a:rPr>
              <a:t>, and also achieve transformations in rural development action</a:t>
            </a:r>
          </a:p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dirty="0">
                <a:ea typeface="Cambria" panose="02040503050406030204" pitchFamily="18" charset="0"/>
              </a:rPr>
              <a:t>Essential to extend our view to include </a:t>
            </a:r>
            <a:r>
              <a:rPr lang="en-US" b="1" dirty="0">
                <a:ea typeface="Cambria" panose="02040503050406030204" pitchFamily="18" charset="0"/>
              </a:rPr>
              <a:t>non-agricultural policies </a:t>
            </a:r>
            <a:r>
              <a:rPr lang="en-US" dirty="0">
                <a:ea typeface="Cambria" panose="02040503050406030204" pitchFamily="18" charset="0"/>
              </a:rPr>
              <a:t>affecting rural areas, recognizing that a host of additional activities are relevant for rural areas and have substantial influence on the performance of these regions (</a:t>
            </a:r>
            <a:r>
              <a:rPr lang="en-US" dirty="0" err="1">
                <a:ea typeface="Cambria" panose="02040503050406030204" pitchFamily="18" charset="0"/>
              </a:rPr>
              <a:t>Dax</a:t>
            </a:r>
            <a:r>
              <a:rPr lang="en-US" dirty="0">
                <a:ea typeface="Cambria" panose="02040503050406030204" pitchFamily="18" charset="0"/>
              </a:rPr>
              <a:t> and </a:t>
            </a:r>
            <a:r>
              <a:rPr lang="en-US" dirty="0" err="1">
                <a:ea typeface="Cambria" panose="02040503050406030204" pitchFamily="18" charset="0"/>
              </a:rPr>
              <a:t>Copus</a:t>
            </a:r>
            <a:r>
              <a:rPr lang="en-US" dirty="0">
                <a:ea typeface="Cambria" panose="02040503050406030204" pitchFamily="18" charset="0"/>
              </a:rPr>
              <a:t>, 2018)</a:t>
            </a:r>
          </a:p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dirty="0">
                <a:ea typeface="Cambria" panose="02040503050406030204" pitchFamily="18" charset="0"/>
              </a:rPr>
              <a:t>“</a:t>
            </a:r>
            <a:r>
              <a:rPr lang="en-US" b="1" dirty="0">
                <a:ea typeface="Cambria" panose="02040503050406030204" pitchFamily="18" charset="0"/>
              </a:rPr>
              <a:t>Local dimension</a:t>
            </a:r>
            <a:r>
              <a:rPr lang="en-US" dirty="0">
                <a:ea typeface="Cambria" panose="02040503050406030204" pitchFamily="18" charset="0"/>
              </a:rPr>
              <a:t>" and "</a:t>
            </a:r>
            <a:r>
              <a:rPr lang="en-US" b="1" dirty="0">
                <a:ea typeface="Cambria" panose="02040503050406030204" pitchFamily="18" charset="0"/>
              </a:rPr>
              <a:t>bottom-up" participation</a:t>
            </a:r>
            <a:r>
              <a:rPr lang="en-US" dirty="0">
                <a:ea typeface="Cambria" panose="02040503050406030204" pitchFamily="18" charset="0"/>
              </a:rPr>
              <a:t> are crucial and has a pivotal role in each regional development process. </a:t>
            </a:r>
          </a:p>
        </p:txBody>
      </p:sp>
    </p:spTree>
    <p:extLst>
      <p:ext uri="{BB962C8B-B14F-4D97-AF65-F5344CB8AC3E}">
        <p14:creationId xmlns:p14="http://schemas.microsoft.com/office/powerpoint/2010/main" val="138709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DD6676-86D4-4020-93A9-8DB3FEC8D84F}"/>
              </a:ext>
            </a:extLst>
          </p:cNvPr>
          <p:cNvSpPr txBox="1"/>
          <p:nvPr/>
        </p:nvSpPr>
        <p:spPr>
          <a:xfrm>
            <a:off x="847726" y="1823749"/>
            <a:ext cx="1022984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en-US" sz="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  <a:defRPr/>
            </a:pPr>
            <a:r>
              <a:rPr lang="en-US" sz="2400" b="1" dirty="0">
                <a:ea typeface="Cambria" panose="02040503050406030204" pitchFamily="18" charset="0"/>
              </a:rPr>
              <a:t>Migration has a potential </a:t>
            </a:r>
            <a:r>
              <a:rPr lang="en-US" sz="2400" dirty="0">
                <a:ea typeface="Cambria" panose="02040503050406030204" pitchFamily="18" charset="0"/>
              </a:rPr>
              <a:t>to trigger development in the medium and long run especially </a:t>
            </a:r>
            <a:r>
              <a:rPr lang="en-US" sz="2400" b="1" dirty="0">
                <a:ea typeface="Cambria" panose="02040503050406030204" pitchFamily="18" charset="0"/>
              </a:rPr>
              <a:t>in remote areas with a depopulation trend</a:t>
            </a:r>
            <a:r>
              <a:rPr lang="en-US" sz="2400" dirty="0">
                <a:ea typeface="Cambria" panose="02040503050406030204" pitchFamily="18" charset="0"/>
              </a:rPr>
              <a:t>. </a:t>
            </a:r>
          </a:p>
          <a:p>
            <a:pPr algn="just">
              <a:spcBef>
                <a:spcPts val="600"/>
              </a:spcBef>
              <a:defRPr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en-US" sz="2400" dirty="0">
                <a:ea typeface="Cambria" panose="02040503050406030204" pitchFamily="18" charset="0"/>
              </a:rPr>
              <a:t>This assumption presupposes that:</a:t>
            </a:r>
          </a:p>
          <a:p>
            <a:pPr marL="514350" indent="-514350" algn="just">
              <a:spcAft>
                <a:spcPts val="600"/>
              </a:spcAft>
              <a:buAutoNum type="arabicParenBoth"/>
              <a:defRPr/>
            </a:pPr>
            <a:r>
              <a:rPr lang="en-US" sz="2400" dirty="0">
                <a:ea typeface="Cambria" panose="02040503050406030204" pitchFamily="18" charset="0"/>
              </a:rPr>
              <a:t>Remote areas should </a:t>
            </a:r>
            <a:r>
              <a:rPr lang="en-US" sz="2400" b="1" dirty="0">
                <a:ea typeface="Cambria" panose="02040503050406030204" pitchFamily="18" charset="0"/>
              </a:rPr>
              <a:t>not be simply regarded as relief valves </a:t>
            </a:r>
            <a:r>
              <a:rPr lang="en-US" sz="2400" dirty="0">
                <a:ea typeface="Cambria" panose="02040503050406030204" pitchFamily="18" charset="0"/>
              </a:rPr>
              <a:t>for asylum seekers unwelcome in urban areas</a:t>
            </a:r>
          </a:p>
          <a:p>
            <a:pPr marL="514350" indent="-514350" algn="just">
              <a:buAutoNum type="arabicParenBoth"/>
              <a:defRPr/>
            </a:pPr>
            <a:r>
              <a:rPr lang="en-US" sz="2400" dirty="0">
                <a:ea typeface="Cambria" panose="02040503050406030204" pitchFamily="18" charset="0"/>
              </a:rPr>
              <a:t>Attention is paid </a:t>
            </a:r>
            <a:r>
              <a:rPr lang="en-US" sz="2400" b="1" dirty="0">
                <a:ea typeface="Cambria" panose="02040503050406030204" pitchFamily="18" charset="0"/>
              </a:rPr>
              <a:t>specifically</a:t>
            </a:r>
            <a:r>
              <a:rPr lang="en-US" sz="2400" dirty="0">
                <a:ea typeface="Cambria" panose="02040503050406030204" pitchFamily="18" charset="0"/>
              </a:rPr>
              <a:t> to the </a:t>
            </a:r>
            <a:r>
              <a:rPr lang="en-US" sz="2400" b="1" dirty="0">
                <a:ea typeface="Cambria" panose="02040503050406030204" pitchFamily="18" charset="0"/>
              </a:rPr>
              <a:t>management of reception</a:t>
            </a:r>
            <a:r>
              <a:rPr lang="en-US" sz="2400" dirty="0">
                <a:ea typeface="Cambria" panose="02040503050406030204" pitchFamily="18" charset="0"/>
              </a:rPr>
              <a:t> and to the </a:t>
            </a:r>
            <a:r>
              <a:rPr lang="en-US" sz="2400" b="1" dirty="0">
                <a:ea typeface="Cambria" panose="02040503050406030204" pitchFamily="18" charset="0"/>
              </a:rPr>
              <a:t>design of proper integration pathways</a:t>
            </a:r>
            <a:r>
              <a:rPr lang="en-US" sz="2400" dirty="0">
                <a:ea typeface="Cambria" panose="02040503050406030204" pitchFamily="18" charset="0"/>
              </a:rPr>
              <a:t>, tailored to remote areas. (</a:t>
            </a:r>
            <a:r>
              <a:rPr lang="en-US" sz="2400" dirty="0" err="1">
                <a:ea typeface="Cambria" panose="02040503050406030204" pitchFamily="18" charset="0"/>
              </a:rPr>
              <a:t>Galera</a:t>
            </a:r>
            <a:r>
              <a:rPr lang="en-US" sz="2400" dirty="0">
                <a:ea typeface="Cambria" panose="02040503050406030204" pitchFamily="18" charset="0"/>
              </a:rPr>
              <a:t> et. al, 2018)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3FA7A-396F-4638-8FFE-C6A35899B848}"/>
              </a:ext>
            </a:extLst>
          </p:cNvPr>
          <p:cNvSpPr txBox="1"/>
          <p:nvPr/>
        </p:nvSpPr>
        <p:spPr>
          <a:xfrm>
            <a:off x="847726" y="333376"/>
            <a:ext cx="8696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tr-TR" sz="2800" b="1" dirty="0">
                <a:solidFill>
                  <a:schemeClr val="accent1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The quest for </a:t>
            </a:r>
            <a:r>
              <a:rPr lang="en-US" altLang="tr-TR" sz="2800" b="1" dirty="0">
                <a:solidFill>
                  <a:schemeClr val="accent1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under which conditions the arrival of newcomers can turn into a local development opportunity for remote territories</a:t>
            </a:r>
            <a:r>
              <a:rPr lang="en-GB" altLang="tr-TR" sz="2800" b="1" dirty="0">
                <a:solidFill>
                  <a:schemeClr val="accent1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en-US" sz="2800" b="1" dirty="0">
              <a:solidFill>
                <a:schemeClr val="accent1"/>
              </a:solidFill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40526" y="1724297"/>
            <a:ext cx="8595360" cy="17417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84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DD6676-86D4-4020-93A9-8DB3FEC8D84F}"/>
              </a:ext>
            </a:extLst>
          </p:cNvPr>
          <p:cNvSpPr txBox="1"/>
          <p:nvPr/>
        </p:nvSpPr>
        <p:spPr>
          <a:xfrm>
            <a:off x="752475" y="1659812"/>
            <a:ext cx="1009777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>
                <a:ea typeface="Cambria" panose="020405030504060302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200" b="1" dirty="0">
                <a:ea typeface="Cambria" panose="02040503050406030204" pitchFamily="18" charset="0"/>
                <a:cs typeface="Times New Roman" panose="02020603050405020304" pitchFamily="18" charset="0"/>
              </a:rPr>
              <a:t>impact of </a:t>
            </a:r>
            <a:r>
              <a:rPr lang="en-US" altLang="en-US" sz="2200" b="1" dirty="0" err="1">
                <a:ea typeface="Cambria" panose="02040503050406030204" pitchFamily="18" charset="0"/>
                <a:cs typeface="Times New Roman" panose="02020603050405020304" pitchFamily="18" charset="0"/>
              </a:rPr>
              <a:t>mis</a:t>
            </a:r>
            <a:r>
              <a:rPr lang="en-US" altLang="en-US" sz="2200" b="1" dirty="0">
                <a:ea typeface="Cambria" panose="02040503050406030204" pitchFamily="18" charset="0"/>
                <a:cs typeface="Times New Roman" panose="02020603050405020304" pitchFamily="18" charset="0"/>
              </a:rPr>
              <a:t>- or poor management is notably more severe </a:t>
            </a:r>
            <a:r>
              <a:rPr lang="en-US" altLang="en-US" sz="2200" dirty="0">
                <a:ea typeface="Cambria" panose="02040503050406030204" pitchFamily="18" charset="0"/>
                <a:cs typeface="Times New Roman" panose="02020603050405020304" pitchFamily="18" charset="0"/>
              </a:rPr>
              <a:t>both for the asylum seekers and the hosting communities. Due to the fact that;</a:t>
            </a:r>
          </a:p>
          <a:p>
            <a:pPr marL="800100" lvl="1" indent="-342900" algn="just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altLang="en-US" sz="2200" b="1" dirty="0">
                <a:ea typeface="Cambria" panose="02040503050406030204" pitchFamily="18" charset="0"/>
                <a:cs typeface="Times New Roman" panose="02020603050405020304" pitchFamily="18" charset="0"/>
              </a:rPr>
              <a:t>asylum seekers </a:t>
            </a:r>
            <a:r>
              <a:rPr lang="en-US" altLang="en-US" sz="2200" dirty="0">
                <a:ea typeface="Cambria" panose="02040503050406030204" pitchFamily="18" charset="0"/>
                <a:cs typeface="Times New Roman" panose="02020603050405020304" pitchFamily="18" charset="0"/>
              </a:rPr>
              <a:t>normally </a:t>
            </a:r>
            <a:r>
              <a:rPr lang="en-US" altLang="en-US" sz="2200" b="1" dirty="0">
                <a:ea typeface="Cambria" panose="02040503050406030204" pitchFamily="18" charset="0"/>
                <a:cs typeface="Times New Roman" panose="02020603050405020304" pitchFamily="18" charset="0"/>
              </a:rPr>
              <a:t>lack support structures </a:t>
            </a:r>
          </a:p>
          <a:p>
            <a:pPr marL="800100" lvl="1" indent="-342900" algn="just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altLang="en-US" sz="2200" b="1" dirty="0">
                <a:ea typeface="Cambria" panose="02040503050406030204" pitchFamily="18" charset="0"/>
                <a:cs typeface="Times New Roman" panose="02020603050405020304" pitchFamily="18" charset="0"/>
              </a:rPr>
              <a:t>hosting communities </a:t>
            </a:r>
            <a:r>
              <a:rPr lang="en-US" altLang="en-US" sz="2200" dirty="0">
                <a:ea typeface="Cambria" panose="02040503050406030204" pitchFamily="18" charset="0"/>
                <a:cs typeface="Times New Roman" panose="02020603050405020304" pitchFamily="18" charset="0"/>
              </a:rPr>
              <a:t>tend to be </a:t>
            </a:r>
            <a:r>
              <a:rPr lang="en-US" altLang="en-US" sz="2200" b="1" dirty="0">
                <a:ea typeface="Cambria" panose="02040503050406030204" pitchFamily="18" charset="0"/>
                <a:cs typeface="Times New Roman" panose="02020603050405020304" pitchFamily="18" charset="0"/>
              </a:rPr>
              <a:t>more</a:t>
            </a:r>
            <a:r>
              <a:rPr lang="en-US" altLang="en-US" sz="2200" dirty="0"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ea typeface="Cambria" panose="02040503050406030204" pitchFamily="18" charset="0"/>
                <a:cs typeface="Times New Roman" panose="02020603050405020304" pitchFamily="18" charset="0"/>
              </a:rPr>
              <a:t>homogeneous</a:t>
            </a:r>
            <a:r>
              <a:rPr lang="en-US" altLang="en-US" sz="2200" dirty="0">
                <a:ea typeface="Cambria" panose="02040503050406030204" pitchFamily="18" charset="0"/>
                <a:cs typeface="Times New Roman" panose="02020603050405020304" pitchFamily="18" charset="0"/>
              </a:rPr>
              <a:t> and hence </a:t>
            </a:r>
            <a:r>
              <a:rPr lang="en-US" altLang="en-US" sz="2200" b="1" dirty="0">
                <a:ea typeface="Cambria" panose="02040503050406030204" pitchFamily="18" charset="0"/>
                <a:cs typeface="Times New Roman" panose="02020603050405020304" pitchFamily="18" charset="0"/>
              </a:rPr>
              <a:t>less migration-friendly</a:t>
            </a:r>
            <a:r>
              <a:rPr lang="en-US" altLang="en-US" sz="2200" dirty="0"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spcBef>
                <a:spcPts val="200"/>
              </a:spcBef>
            </a:pPr>
            <a:endParaRPr lang="en-US" altLang="en-US" sz="22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>
                <a:ea typeface="Cambria" panose="02040503050406030204" pitchFamily="18" charset="0"/>
                <a:cs typeface="Times New Roman" panose="02020603050405020304" pitchFamily="18" charset="0"/>
              </a:rPr>
              <a:t>However</a:t>
            </a:r>
            <a:r>
              <a:rPr lang="en-US" altLang="en-US" sz="2200" dirty="0">
                <a:ea typeface="Cambria" panose="02040503050406030204" pitchFamily="18" charset="0"/>
                <a:cs typeface="Times New Roman" panose="02020603050405020304" pitchFamily="18" charset="0"/>
              </a:rPr>
              <a:t>, a well-designed reception and integration project can have more visible beneficial impacts in remote areas when </a:t>
            </a:r>
            <a:r>
              <a:rPr lang="en-US" altLang="en-US" sz="2200" b="1" dirty="0">
                <a:ea typeface="Cambria" panose="02040503050406030204" pitchFamily="18" charset="0"/>
                <a:cs typeface="Times New Roman" panose="02020603050405020304" pitchFamily="18" charset="0"/>
              </a:rPr>
              <a:t>compared to urban contexts;</a:t>
            </a:r>
          </a:p>
          <a:p>
            <a:pPr marL="800100" lvl="1" indent="-342900" algn="just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altLang="en-US" sz="2200" dirty="0">
                <a:ea typeface="Cambria" panose="02040503050406030204" pitchFamily="18" charset="0"/>
                <a:cs typeface="Times New Roman" panose="02020603050405020304" pitchFamily="18" charset="0"/>
              </a:rPr>
              <a:t>It is more </a:t>
            </a:r>
            <a:r>
              <a:rPr lang="en-US" altLang="en-US" sz="2200" b="1" dirty="0">
                <a:ea typeface="Cambria" panose="02040503050406030204" pitchFamily="18" charset="0"/>
                <a:cs typeface="Times New Roman" panose="02020603050405020304" pitchFamily="18" charset="0"/>
              </a:rPr>
              <a:t>likely to create win-win situations</a:t>
            </a:r>
            <a:r>
              <a:rPr lang="en-US" altLang="en-US" sz="2200" dirty="0">
                <a:ea typeface="Cambria" panose="02040503050406030204" pitchFamily="18" charset="0"/>
                <a:cs typeface="Times New Roman" panose="02020603050405020304" pitchFamily="18" charset="0"/>
              </a:rPr>
              <a:t>, including (1) the </a:t>
            </a:r>
            <a:r>
              <a:rPr lang="en-US" altLang="en-US" sz="2200" b="1" dirty="0" err="1">
                <a:ea typeface="Cambria" panose="02040503050406030204" pitchFamily="18" charset="0"/>
                <a:cs typeface="Times New Roman" panose="02020603050405020304" pitchFamily="18" charset="0"/>
              </a:rPr>
              <a:t>revitalisation</a:t>
            </a:r>
            <a:r>
              <a:rPr lang="en-US" altLang="en-US" sz="2200" dirty="0">
                <a:ea typeface="Cambria" panose="02040503050406030204" pitchFamily="18" charset="0"/>
                <a:cs typeface="Times New Roman" panose="02020603050405020304" pitchFamily="18" charset="0"/>
              </a:rPr>
              <a:t> of abandoned spaces and (2) the generation of </a:t>
            </a:r>
            <a:r>
              <a:rPr lang="en-US" altLang="en-US" sz="2200" b="1" dirty="0"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200" dirty="0"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ea typeface="Cambria" panose="02040503050406030204" pitchFamily="18" charset="0"/>
                <a:cs typeface="Times New Roman" panose="02020603050405020304" pitchFamily="18" charset="0"/>
              </a:rPr>
              <a:t>new demand for general-interest services </a:t>
            </a:r>
            <a:r>
              <a:rPr lang="en-US" altLang="en-US" sz="2200" dirty="0">
                <a:ea typeface="Cambria" panose="02040503050406030204" pitchFamily="18" charset="0"/>
                <a:cs typeface="Times New Roman" panose="02020603050405020304" pitchFamily="18" charset="0"/>
              </a:rPr>
              <a:t>otherwise at risk of survival</a:t>
            </a:r>
          </a:p>
          <a:p>
            <a:pPr marL="800100" lvl="1" indent="-342900" algn="just">
              <a:spcBef>
                <a:spcPts val="200"/>
              </a:spcBef>
              <a:buFont typeface="Courier New" panose="02070309020205020404" pitchFamily="49" charset="0"/>
              <a:buChar char="o"/>
            </a:pPr>
            <a:endParaRPr lang="en-GB" altLang="en-US" sz="2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9B100-7584-4AB3-9104-5FA2528C5B26}"/>
              </a:ext>
            </a:extLst>
          </p:cNvPr>
          <p:cNvSpPr txBox="1"/>
          <p:nvPr/>
        </p:nvSpPr>
        <p:spPr>
          <a:xfrm>
            <a:off x="752475" y="794930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tr-TR" sz="3200" b="1" dirty="0">
                <a:solidFill>
                  <a:srgbClr val="0E4D77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Immigration and fragile (remote) areas</a:t>
            </a:r>
            <a:endParaRPr lang="en-US" sz="3200" b="1" dirty="0">
              <a:solidFill>
                <a:srgbClr val="0E4D7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629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DD6676-86D4-4020-93A9-8DB3FEC8D84F}"/>
              </a:ext>
            </a:extLst>
          </p:cNvPr>
          <p:cNvSpPr txBox="1"/>
          <p:nvPr/>
        </p:nvSpPr>
        <p:spPr>
          <a:xfrm>
            <a:off x="647427" y="2105685"/>
            <a:ext cx="10699842" cy="3753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a typeface="Cambria" panose="02040503050406030204" pitchFamily="18" charset="0"/>
              </a:rPr>
              <a:t>An indicator of successful integration is the </a:t>
            </a:r>
            <a:r>
              <a:rPr lang="en-US" sz="2400" b="1" dirty="0">
                <a:ea typeface="Cambria" panose="02040503050406030204" pitchFamily="18" charset="0"/>
              </a:rPr>
              <a:t>share of recipients overall hosted that decide to settle down </a:t>
            </a:r>
            <a:r>
              <a:rPr lang="en-US" sz="2400" dirty="0">
                <a:ea typeface="Cambria" panose="02040503050406030204" pitchFamily="18" charset="0"/>
              </a:rPr>
              <a:t>in the receiving territory once granted the status of refugee or some other form of international protection.</a:t>
            </a:r>
          </a:p>
          <a:p>
            <a:pPr marL="742950" lvl="1" indent="-28575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ea typeface="Cambria" panose="02040503050406030204" pitchFamily="18" charset="0"/>
              </a:rPr>
              <a:t>This happens normally when recipients succeed in </a:t>
            </a:r>
            <a:r>
              <a:rPr lang="en-US" sz="2400" b="1" dirty="0">
                <a:ea typeface="Cambria" panose="02040503050406030204" pitchFamily="18" charset="0"/>
              </a:rPr>
              <a:t>finding both a regular job </a:t>
            </a:r>
            <a:r>
              <a:rPr lang="en-US" sz="2400" dirty="0">
                <a:ea typeface="Cambria" panose="02040503050406030204" pitchFamily="18" charset="0"/>
              </a:rPr>
              <a:t>and </a:t>
            </a:r>
            <a:r>
              <a:rPr lang="en-US" sz="2400" b="1" dirty="0">
                <a:ea typeface="Cambria" panose="02040503050406030204" pitchFamily="18" charset="0"/>
              </a:rPr>
              <a:t>a suitable accommodation</a:t>
            </a:r>
            <a:r>
              <a:rPr lang="en-US" sz="2400" dirty="0">
                <a:ea typeface="Cambria" panose="02040503050406030204" pitchFamily="18" charset="0"/>
              </a:rPr>
              <a:t>. </a:t>
            </a:r>
          </a:p>
          <a:p>
            <a:pPr marL="285750" indent="-285750" algn="just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a typeface="Cambria" panose="02040503050406030204" pitchFamily="18" charset="0"/>
              </a:rPr>
              <a:t>An additional indicator of successful integration is the </a:t>
            </a:r>
            <a:r>
              <a:rPr lang="en-US" sz="2400" b="1" dirty="0">
                <a:ea typeface="Cambria" panose="02040503050406030204" pitchFamily="18" charset="0"/>
              </a:rPr>
              <a:t>number of family reunifications </a:t>
            </a:r>
            <a:r>
              <a:rPr lang="en-US" sz="2400" dirty="0">
                <a:ea typeface="Cambria" panose="02040503050406030204" pitchFamily="18" charset="0"/>
              </a:rPr>
              <a:t>accomplished.</a:t>
            </a:r>
          </a:p>
          <a:p>
            <a:pPr marL="285750" indent="-285750" algn="just">
              <a:lnSpc>
                <a:spcPct val="12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78BC08-0D1D-42E4-9165-8B3202DE983D}"/>
              </a:ext>
            </a:extLst>
          </p:cNvPr>
          <p:cNvSpPr/>
          <p:nvPr/>
        </p:nvSpPr>
        <p:spPr>
          <a:xfrm>
            <a:off x="647427" y="396400"/>
            <a:ext cx="89534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tr-TR" sz="3200" b="1" dirty="0">
                <a:solidFill>
                  <a:schemeClr val="accent1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Indicators of and Strategies for </a:t>
            </a:r>
          </a:p>
          <a:p>
            <a:r>
              <a:rPr lang="en-US" altLang="tr-TR" sz="3200" b="1" dirty="0">
                <a:solidFill>
                  <a:schemeClr val="accent1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Successful </a:t>
            </a:r>
            <a:r>
              <a:rPr lang="en-US" altLang="tr-TR" sz="3200" b="1" dirty="0">
                <a:solidFill>
                  <a:schemeClr val="accent1"/>
                </a:solidFill>
                <a:latin typeface="+mj-lt"/>
              </a:rPr>
              <a:t>Integration</a:t>
            </a:r>
            <a:endParaRPr lang="en-US" altLang="tr-TR" sz="3200" b="1" dirty="0">
              <a:solidFill>
                <a:schemeClr val="accent1"/>
              </a:solidFill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7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76AE96-4CEE-4CDE-9010-0A32E9EA2CE0}"/>
              </a:ext>
            </a:extLst>
          </p:cNvPr>
          <p:cNvSpPr/>
          <p:nvPr/>
        </p:nvSpPr>
        <p:spPr>
          <a:xfrm>
            <a:off x="423489" y="1565723"/>
            <a:ext cx="10923779" cy="482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ea typeface="Cambria" panose="02040503050406030204" pitchFamily="18" charset="0"/>
              </a:rPr>
              <a:t>Strategies for supporting the integration </a:t>
            </a:r>
            <a:r>
              <a:rPr lang="en-US" dirty="0">
                <a:ea typeface="Cambria" panose="02040503050406030204" pitchFamily="18" charset="0"/>
              </a:rPr>
              <a:t>of asylum seekers, refugees and status holders in the long-run need a territorial approach that includes the following specificities in remote areas with declining population (Galera et. al, 2018: 32):</a:t>
            </a:r>
          </a:p>
          <a:p>
            <a:pPr marL="742950" lvl="1" indent="-285750" algn="just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>
                <a:ea typeface="Cambria" panose="02040503050406030204" pitchFamily="18" charset="0"/>
              </a:rPr>
              <a:t>Preparation and engagement of local inhabitants </a:t>
            </a:r>
            <a:r>
              <a:rPr lang="en-US" b="1" dirty="0">
                <a:ea typeface="Cambria" panose="02040503050406030204" pitchFamily="18" charset="0"/>
              </a:rPr>
              <a:t>at an early stage and in a sustainable way</a:t>
            </a:r>
          </a:p>
          <a:p>
            <a:pPr marL="742950" lvl="1" indent="-285750" algn="just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>
                <a:ea typeface="Cambria" panose="02040503050406030204" pitchFamily="18" charset="0"/>
              </a:rPr>
              <a:t>Adoption of </a:t>
            </a:r>
            <a:r>
              <a:rPr lang="en-US" b="1" dirty="0">
                <a:ea typeface="Cambria" panose="02040503050406030204" pitchFamily="18" charset="0"/>
              </a:rPr>
              <a:t>a full-scale system of </a:t>
            </a:r>
            <a:r>
              <a:rPr lang="en-US" b="1" dirty="0" err="1">
                <a:ea typeface="Cambria" panose="02040503050406030204" pitchFamily="18" charset="0"/>
              </a:rPr>
              <a:t>decentralised</a:t>
            </a:r>
            <a:r>
              <a:rPr lang="en-US" b="1" dirty="0">
                <a:ea typeface="Cambria" panose="02040503050406030204" pitchFamily="18" charset="0"/>
              </a:rPr>
              <a:t> housing </a:t>
            </a:r>
            <a:r>
              <a:rPr lang="en-US" dirty="0">
                <a:ea typeface="Cambria" panose="02040503050406030204" pitchFamily="18" charset="0"/>
              </a:rPr>
              <a:t>for asylum seekers, accommodated in small groups rather than in big </a:t>
            </a:r>
            <a:r>
              <a:rPr lang="en-US" dirty="0" err="1">
                <a:ea typeface="Cambria" panose="02040503050406030204" pitchFamily="18" charset="0"/>
              </a:rPr>
              <a:t>centres</a:t>
            </a:r>
            <a:endParaRPr lang="en-US" dirty="0">
              <a:ea typeface="Cambria" panose="02040503050406030204" pitchFamily="18" charset="0"/>
            </a:endParaRPr>
          </a:p>
          <a:p>
            <a:pPr marL="742950" lvl="1" indent="-285750" algn="just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>
                <a:ea typeface="Cambria" panose="02040503050406030204" pitchFamily="18" charset="0"/>
              </a:rPr>
              <a:t>Proper </a:t>
            </a:r>
            <a:r>
              <a:rPr lang="en-US" b="1" dirty="0" err="1">
                <a:ea typeface="Cambria" panose="02040503050406030204" pitchFamily="18" charset="0"/>
              </a:rPr>
              <a:t>utilisation</a:t>
            </a:r>
            <a:r>
              <a:rPr lang="en-US" b="1" dirty="0">
                <a:ea typeface="Cambria" panose="02040503050406030204" pitchFamily="18" charset="0"/>
              </a:rPr>
              <a:t> of practice-oriented skills </a:t>
            </a:r>
            <a:r>
              <a:rPr lang="en-US" dirty="0">
                <a:ea typeface="Cambria" panose="02040503050406030204" pitchFamily="18" charset="0"/>
              </a:rPr>
              <a:t>of migrants (design of innovative tools)</a:t>
            </a:r>
          </a:p>
          <a:p>
            <a:pPr marL="742950" lvl="1" indent="-285750" algn="just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>
                <a:ea typeface="Cambria" panose="02040503050406030204" pitchFamily="18" charset="0"/>
              </a:rPr>
              <a:t>Activation of </a:t>
            </a:r>
            <a:r>
              <a:rPr lang="en-US" b="1" dirty="0">
                <a:ea typeface="Cambria" panose="02040503050406030204" pitchFamily="18" charset="0"/>
              </a:rPr>
              <a:t>socio-economic integration pathways </a:t>
            </a:r>
            <a:r>
              <a:rPr lang="en-US" dirty="0">
                <a:ea typeface="Cambria" panose="02040503050406030204" pitchFamily="18" charset="0"/>
              </a:rPr>
              <a:t>in local communities </a:t>
            </a:r>
            <a:r>
              <a:rPr lang="en-US" b="1" dirty="0">
                <a:ea typeface="Cambria" panose="02040503050406030204" pitchFamily="18" charset="0"/>
              </a:rPr>
              <a:t>right after the arrival </a:t>
            </a:r>
            <a:r>
              <a:rPr lang="en-US" dirty="0">
                <a:ea typeface="Cambria" panose="02040503050406030204" pitchFamily="18" charset="0"/>
              </a:rPr>
              <a:t>of asylum seekers on the territory</a:t>
            </a:r>
          </a:p>
          <a:p>
            <a:pPr marL="742950" lvl="1" indent="-285750" algn="just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ea typeface="Cambria" panose="02040503050406030204" pitchFamily="18" charset="0"/>
              </a:rPr>
              <a:t>Design of educational policies </a:t>
            </a:r>
            <a:r>
              <a:rPr lang="en-US" dirty="0">
                <a:ea typeface="Cambria" panose="02040503050406030204" pitchFamily="18" charset="0"/>
              </a:rPr>
              <a:t>(supporting the social inclusion of foreign-born children); </a:t>
            </a:r>
            <a:r>
              <a:rPr lang="en-US" b="1" dirty="0">
                <a:ea typeface="Cambria" panose="02040503050406030204" pitchFamily="18" charset="0"/>
              </a:rPr>
              <a:t>housing policies </a:t>
            </a:r>
            <a:r>
              <a:rPr lang="en-US" dirty="0">
                <a:ea typeface="Cambria" panose="02040503050406030204" pitchFamily="18" charset="0"/>
              </a:rPr>
              <a:t>(preventing </a:t>
            </a:r>
            <a:r>
              <a:rPr lang="en-US" dirty="0" err="1">
                <a:ea typeface="Cambria" panose="02040503050406030204" pitchFamily="18" charset="0"/>
              </a:rPr>
              <a:t>ghettoisation</a:t>
            </a:r>
            <a:r>
              <a:rPr lang="en-US" dirty="0">
                <a:ea typeface="Cambria" panose="02040503050406030204" pitchFamily="18" charset="0"/>
              </a:rPr>
              <a:t> of refugees and status holders who decide to settle down); and </a:t>
            </a:r>
            <a:r>
              <a:rPr lang="en-US" b="1" dirty="0">
                <a:ea typeface="Cambria" panose="02040503050406030204" pitchFamily="18" charset="0"/>
              </a:rPr>
              <a:t>territorial welfare services </a:t>
            </a:r>
            <a:r>
              <a:rPr lang="en-US" dirty="0">
                <a:ea typeface="Cambria" panose="02040503050406030204" pitchFamily="18" charset="0"/>
              </a:rPr>
              <a:t>(accessible to all recipients).</a:t>
            </a:r>
          </a:p>
          <a:p>
            <a:pPr marL="742950" lvl="1" indent="-285750" algn="just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>
                <a:ea typeface="Cambria" panose="02040503050406030204" pitchFamily="18" charset="0"/>
              </a:rPr>
              <a:t>Development of fruitful </a:t>
            </a:r>
            <a:r>
              <a:rPr lang="en-US" b="1" dirty="0">
                <a:ea typeface="Cambria" panose="02040503050406030204" pitchFamily="18" charset="0"/>
              </a:rPr>
              <a:t>relations by different levels of governance </a:t>
            </a:r>
            <a:r>
              <a:rPr lang="en-US" dirty="0">
                <a:ea typeface="Cambria" panose="02040503050406030204" pitchFamily="18" charset="0"/>
              </a:rPr>
              <a:t>and by local actors and third sector </a:t>
            </a:r>
            <a:r>
              <a:rPr lang="en-US" dirty="0" err="1">
                <a:ea typeface="Cambria" panose="02040503050406030204" pitchFamily="18" charset="0"/>
              </a:rPr>
              <a:t>organisations</a:t>
            </a:r>
            <a:r>
              <a:rPr lang="en-US" dirty="0"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04334A-2A9B-4709-A865-39C3C5F021BA}"/>
              </a:ext>
            </a:extLst>
          </p:cNvPr>
          <p:cNvSpPr/>
          <p:nvPr/>
        </p:nvSpPr>
        <p:spPr>
          <a:xfrm>
            <a:off x="423490" y="680821"/>
            <a:ext cx="89534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+mj-lt"/>
                <a:ea typeface="Cambria" panose="02040503050406030204" pitchFamily="18" charset="0"/>
              </a:rPr>
              <a:t>Strategies for supporting the newcomers </a:t>
            </a:r>
            <a:endParaRPr lang="en-US" altLang="tr-TR" sz="3200" b="1" dirty="0">
              <a:solidFill>
                <a:schemeClr val="accent1"/>
              </a:solidFill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6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DD6676-86D4-4020-93A9-8DB3FEC8D84F}"/>
              </a:ext>
            </a:extLst>
          </p:cNvPr>
          <p:cNvSpPr txBox="1"/>
          <p:nvPr/>
        </p:nvSpPr>
        <p:spPr>
          <a:xfrm>
            <a:off x="696143" y="1891394"/>
            <a:ext cx="109442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altLang="tr-TR" sz="2200" dirty="0">
                <a:ea typeface="Cambria" panose="02040503050406030204" pitchFamily="18" charset="0"/>
                <a:cs typeface="Cambria" panose="02040503050406030204" pitchFamily="18" charset="0"/>
              </a:rPr>
              <a:t>Under which conditions can the arrival of newcomers turn into a local development</a:t>
            </a:r>
          </a:p>
          <a:p>
            <a:pPr algn="just"/>
            <a:r>
              <a:rPr lang="en-US" altLang="tr-TR" sz="2200" dirty="0">
                <a:ea typeface="Cambria" panose="02040503050406030204" pitchFamily="18" charset="0"/>
                <a:cs typeface="Cambria" panose="02040503050406030204" pitchFamily="18" charset="0"/>
              </a:rPr>
              <a:t>opportunity for sparsely populated and at risk of being abandoned territories?</a:t>
            </a:r>
            <a:endParaRPr lang="en-GB" altLang="tr-TR" dirty="0"/>
          </a:p>
          <a:p>
            <a:pPr marL="800100" lvl="1" indent="-34290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tr-TR" sz="2000" b="1" dirty="0">
                <a:ea typeface="Cambria" panose="02040503050406030204" pitchFamily="18" charset="0"/>
                <a:cs typeface="Cambria" panose="02040503050406030204" pitchFamily="18" charset="0"/>
              </a:rPr>
              <a:t>new employment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n-US" altLang="tr-TR" sz="2000" b="1" dirty="0">
                <a:ea typeface="Cambria" panose="02040503050406030204" pitchFamily="18" charset="0"/>
                <a:cs typeface="Cambria" panose="02040503050406030204" pitchFamily="18" charset="0"/>
              </a:rPr>
              <a:t>new demand for services and goods </a:t>
            </a:r>
            <a:r>
              <a:rPr lang="en-US" altLang="tr-TR" sz="2000" dirty="0">
                <a:ea typeface="Cambria" panose="02040503050406030204" pitchFamily="18" charset="0"/>
                <a:cs typeface="Cambria" panose="02040503050406030204" pitchFamily="18" charset="0"/>
              </a:rPr>
              <a:t>(resulting from the increase in number of people residing in a given territory)</a:t>
            </a:r>
          </a:p>
          <a:p>
            <a:pPr lvl="1" algn="just"/>
            <a:endParaRPr lang="en-US" altLang="tr-TR" sz="2200" dirty="0"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altLang="tr-TR" sz="2200" dirty="0">
                <a:ea typeface="Cambria" panose="02040503050406030204" pitchFamily="18" charset="0"/>
                <a:cs typeface="Cambria" panose="02040503050406030204" pitchFamily="18" charset="0"/>
              </a:rPr>
              <a:t>This also may entail the survival or re-opening of schools, medical clinics and local shops otherwise doomed to close down.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en-US" altLang="tr-TR" sz="2200" dirty="0"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altLang="tr-TR" sz="2200" dirty="0">
                <a:ea typeface="Cambria" panose="02040503050406030204" pitchFamily="18" charset="0"/>
                <a:cs typeface="Cambria" panose="02040503050406030204" pitchFamily="18" charset="0"/>
              </a:rPr>
              <a:t>There is, in general, slow policy shift from a system of assistance towards one of work integration. The case studies so far highlight the importance of designing </a:t>
            </a:r>
            <a:r>
              <a:rPr lang="en-US" altLang="tr-TR" sz="2200" dirty="0" err="1">
                <a:ea typeface="Cambria" panose="02040503050406030204" pitchFamily="18" charset="0"/>
                <a:cs typeface="Cambria" panose="02040503050406030204" pitchFamily="18" charset="0"/>
              </a:rPr>
              <a:t>individualised</a:t>
            </a:r>
            <a:r>
              <a:rPr lang="en-US" altLang="tr-TR" sz="2200" dirty="0">
                <a:ea typeface="Cambria" panose="02040503050406030204" pitchFamily="18" charset="0"/>
                <a:cs typeface="Cambria" panose="02040503050406030204" pitchFamily="18" charset="0"/>
              </a:rPr>
              <a:t> integration paths backed by social inclusion initiatives.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altLang="tr-TR" sz="2200" dirty="0"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endParaRPr lang="en-US" altLang="tr-TR" sz="2200" dirty="0"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D0A9B8-92EC-49A6-86CB-A4502CBB71A8}"/>
              </a:ext>
            </a:extLst>
          </p:cNvPr>
          <p:cNvSpPr txBox="1"/>
          <p:nvPr/>
        </p:nvSpPr>
        <p:spPr>
          <a:xfrm>
            <a:off x="696143" y="516255"/>
            <a:ext cx="9031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tr-TR" sz="2800" b="1" dirty="0">
                <a:solidFill>
                  <a:schemeClr val="accent1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Arrival of newcomers as a local development opportunity</a:t>
            </a:r>
            <a:r>
              <a:rPr lang="en-US" altLang="tr-TR" sz="3600" b="1" dirty="0">
                <a:solidFill>
                  <a:schemeClr val="accent1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en-US" sz="36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506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DD6676-86D4-4020-93A9-8DB3FEC8D84F}"/>
              </a:ext>
            </a:extLst>
          </p:cNvPr>
          <p:cNvSpPr txBox="1"/>
          <p:nvPr/>
        </p:nvSpPr>
        <p:spPr>
          <a:xfrm>
            <a:off x="704851" y="1641023"/>
            <a:ext cx="1038107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Required Readings:</a:t>
            </a:r>
            <a:endParaRPr lang="en-US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dirty="0" err="1"/>
              <a:t>Galera</a:t>
            </a:r>
            <a:r>
              <a:rPr lang="en-GB" dirty="0"/>
              <a:t>, G., </a:t>
            </a:r>
            <a:r>
              <a:rPr lang="en-GB" dirty="0" err="1"/>
              <a:t>Giannetto</a:t>
            </a:r>
            <a:r>
              <a:rPr lang="en-GB" dirty="0"/>
              <a:t>, L., </a:t>
            </a:r>
            <a:r>
              <a:rPr lang="en-GB" dirty="0" err="1"/>
              <a:t>Membretti</a:t>
            </a:r>
            <a:r>
              <a:rPr lang="en-GB" dirty="0"/>
              <a:t>, A, and </a:t>
            </a:r>
            <a:r>
              <a:rPr lang="en-GB" dirty="0" err="1"/>
              <a:t>Noya</a:t>
            </a:r>
            <a:r>
              <a:rPr lang="en-GB" dirty="0"/>
              <a:t>, A. (2018). “Integration of Migrants, Refugees and Asylums Seekers in Remote Areas with Declining Populations”, </a:t>
            </a:r>
            <a:r>
              <a:rPr lang="en-GB" i="1" dirty="0"/>
              <a:t>OECD Local Economic and Employment Development (LEED) Papers</a:t>
            </a:r>
            <a:r>
              <a:rPr lang="en-GB" dirty="0"/>
              <a:t> 2018/03, OECD Publishing: Paris, </a:t>
            </a:r>
            <a:r>
              <a:rPr lang="en-GB" u="sng" dirty="0">
                <a:hlinkClick r:id="rId2"/>
              </a:rPr>
              <a:t>https://www.oecd-ilibrary.org/industry-and-services/integration-of-migrants-refugees-and-asylum-seekers-in-remote-areas-with-declining-populations_84043b2a-en</a:t>
            </a:r>
            <a:endParaRPr lang="en-GB" u="sng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dirty="0" err="1"/>
              <a:t>Dax</a:t>
            </a:r>
            <a:r>
              <a:rPr lang="en-GB" dirty="0"/>
              <a:t>, T. and </a:t>
            </a:r>
            <a:r>
              <a:rPr lang="en-GB" dirty="0" err="1"/>
              <a:t>Copus</a:t>
            </a:r>
            <a:r>
              <a:rPr lang="en-GB" dirty="0"/>
              <a:t> A. (2018). “Towards Vibrant, Inclusive and Sustainable Rural Regions: Orientations for a Future Rural Cohesion Policy.” European Structural and Investment Funds Journal (ESTIF) 6(3): 198 -209.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sz="2000" b="1" dirty="0"/>
              <a:t>Suggested Readings:</a:t>
            </a:r>
            <a:endParaRPr lang="en-US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err="1"/>
              <a:t>Boccagni</a:t>
            </a:r>
            <a:r>
              <a:rPr lang="en-US" dirty="0"/>
              <a:t>, P. (2017). Migration and the Search for Home. </a:t>
            </a:r>
            <a:r>
              <a:rPr lang="en-US" i="1" dirty="0"/>
              <a:t>Mapping Domestic Space in Migrants’ Everyday Lives</a:t>
            </a:r>
            <a:r>
              <a:rPr lang="en-US" dirty="0"/>
              <a:t>. Palgrave: London.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Bock, B. (2016). “Rural </a:t>
            </a:r>
            <a:r>
              <a:rPr lang="en-US" dirty="0" err="1"/>
              <a:t>Marginalisation</a:t>
            </a:r>
            <a:r>
              <a:rPr lang="en-US" dirty="0"/>
              <a:t> and the Role of Social Innovation; A Turn Towards </a:t>
            </a:r>
            <a:r>
              <a:rPr lang="en-US" dirty="0" err="1"/>
              <a:t>Nexogenous</a:t>
            </a:r>
            <a:r>
              <a:rPr lang="en-US" dirty="0"/>
              <a:t> Development and Rural Reconnection”, </a:t>
            </a:r>
            <a:r>
              <a:rPr lang="en-US" i="1" dirty="0" err="1"/>
              <a:t>Sociologia</a:t>
            </a:r>
            <a:r>
              <a:rPr lang="en-US" i="1" dirty="0"/>
              <a:t> </a:t>
            </a:r>
            <a:r>
              <a:rPr lang="en-US" i="1" dirty="0" err="1"/>
              <a:t>Ruralis</a:t>
            </a:r>
            <a:r>
              <a:rPr lang="en-US" i="1" dirty="0"/>
              <a:t> </a:t>
            </a:r>
            <a:r>
              <a:rPr lang="en-US" dirty="0"/>
              <a:t>56(4) 552-573.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D0A9B8-92EC-49A6-86CB-A4502CBB71A8}"/>
              </a:ext>
            </a:extLst>
          </p:cNvPr>
          <p:cNvSpPr txBox="1"/>
          <p:nvPr/>
        </p:nvSpPr>
        <p:spPr>
          <a:xfrm>
            <a:off x="704851" y="707845"/>
            <a:ext cx="903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tr-TR" sz="3600" b="1" dirty="0">
                <a:solidFill>
                  <a:schemeClr val="accent1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Readings</a:t>
            </a:r>
            <a:endParaRPr lang="en-US" sz="36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7865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1974168-F79D-4068-ADB5-022D7385AECD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EEB4FFD-6755-4755-9E05-0428829EC442}"/>
              </a:ext>
            </a:extLst>
          </p:cNvPr>
          <p:cNvSpPr txBox="1">
            <a:spLocks/>
          </p:cNvSpPr>
          <p:nvPr/>
        </p:nvSpPr>
        <p:spPr>
          <a:xfrm>
            <a:off x="9804824" y="6102234"/>
            <a:ext cx="1979189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ID" sz="1100" b="1" i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Poppins" panose="02000000000000000000" pitchFamily="2" charset="0"/>
              </a:rPr>
              <a:t>Slide </a:t>
            </a:r>
            <a:fld id="{696CAF5E-82FD-46C1-8113-274199A6E6F4}" type="slidenum">
              <a:rPr lang="id-ID" sz="1100" b="1" i="0" smtClean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Poppins" panose="02000000000000000000" pitchFamily="2" charset="0"/>
              </a:rPr>
              <a:pPr algn="r"/>
              <a:t>9</a:t>
            </a:fld>
            <a:endParaRPr lang="id-ID" sz="1100" b="1" i="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Poppins" panose="02000000000000000000" pitchFamily="2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7" r="16507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8" b="16688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r="15625"/>
          <a:stretch>
            <a:fillRect/>
          </a:stretch>
        </p:blipFill>
        <p:spPr/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60A7A956-E400-477C-B39E-C058910D8E89}"/>
              </a:ext>
            </a:extLst>
          </p:cNvPr>
          <p:cNvSpPr txBox="1"/>
          <p:nvPr/>
        </p:nvSpPr>
        <p:spPr>
          <a:xfrm>
            <a:off x="1206006" y="4184666"/>
            <a:ext cx="2237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ea typeface="Open Sans Light" panose="020B0306030504020204" pitchFamily="34" charset="0"/>
                <a:cs typeface="Poppins" panose="02000000000000000000" pitchFamily="2" charset="0"/>
              </a:rPr>
              <a:t>/</a:t>
            </a:r>
            <a:r>
              <a:rPr lang="tr-TR" sz="2000" dirty="0" err="1">
                <a:ea typeface="Open Sans Light" panose="020B0306030504020204" pitchFamily="34" charset="0"/>
                <a:cs typeface="Poppins" panose="02000000000000000000" pitchFamily="2" charset="0"/>
              </a:rPr>
              <a:t>matildemigration</a:t>
            </a:r>
            <a:endParaRPr lang="en-US" sz="2000" dirty="0">
              <a:ea typeface="Open Sans Light" panose="020B0306030504020204" pitchFamily="34" charset="0"/>
              <a:cs typeface="Poppins" panose="02000000000000000000" pitchFamily="2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60A7A956-E400-477C-B39E-C058910D8E89}"/>
              </a:ext>
            </a:extLst>
          </p:cNvPr>
          <p:cNvSpPr txBox="1"/>
          <p:nvPr/>
        </p:nvSpPr>
        <p:spPr>
          <a:xfrm>
            <a:off x="1206006" y="4741776"/>
            <a:ext cx="2005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ea typeface="Open Sans Light" panose="020B0306030504020204" pitchFamily="34" charset="0"/>
                <a:cs typeface="Poppins" panose="02000000000000000000" pitchFamily="2" charset="0"/>
              </a:rPr>
              <a:t>/</a:t>
            </a:r>
            <a:r>
              <a:rPr lang="tr-TR" sz="2000" dirty="0" err="1">
                <a:ea typeface="Open Sans Light" panose="020B0306030504020204" pitchFamily="34" charset="0"/>
                <a:cs typeface="Poppins" panose="02000000000000000000" pitchFamily="2" charset="0"/>
              </a:rPr>
              <a:t>MATILDE_Mig</a:t>
            </a:r>
            <a:endParaRPr lang="en-US" sz="2000" dirty="0">
              <a:ea typeface="Open Sans Light" panose="020B0306030504020204" pitchFamily="34" charset="0"/>
              <a:cs typeface="Poppins" panose="02000000000000000000" pitchFamily="2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60A7A956-E400-477C-B39E-C058910D8E89}"/>
              </a:ext>
            </a:extLst>
          </p:cNvPr>
          <p:cNvSpPr txBox="1"/>
          <p:nvPr/>
        </p:nvSpPr>
        <p:spPr>
          <a:xfrm>
            <a:off x="1238178" y="5298886"/>
            <a:ext cx="2005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ea typeface="Open Sans Light" panose="020B0306030504020204" pitchFamily="34" charset="0"/>
                <a:cs typeface="Poppins" panose="02000000000000000000" pitchFamily="2" charset="0"/>
              </a:rPr>
              <a:t>/</a:t>
            </a:r>
            <a:r>
              <a:rPr lang="tr-TR" sz="2000" dirty="0" err="1">
                <a:ea typeface="Open Sans Light" panose="020B0306030504020204" pitchFamily="34" charset="0"/>
                <a:cs typeface="Poppins" panose="02000000000000000000" pitchFamily="2" charset="0"/>
              </a:rPr>
              <a:t>MatildeProject</a:t>
            </a:r>
            <a:endParaRPr lang="en-US" sz="2000" dirty="0">
              <a:ea typeface="Open Sans Light" panose="020B0306030504020204" pitchFamily="34" charset="0"/>
              <a:cs typeface="Poppins" panose="02000000000000000000" pitchFamily="2" charset="0"/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97" y="4124883"/>
            <a:ext cx="522602" cy="522602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97" y="4686173"/>
            <a:ext cx="522602" cy="522602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97" y="5225414"/>
            <a:ext cx="522602" cy="52260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7" y="5850995"/>
            <a:ext cx="343445" cy="34344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198887" y="5888304"/>
            <a:ext cx="27069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ea typeface="Open Sans Light" panose="020B0306030504020204" pitchFamily="34" charset="0"/>
                <a:cs typeface="Poppins" panose="02000000000000000000" pitchFamily="2" charset="0"/>
              </a:rPr>
              <a:t>/MATILDE Migration</a:t>
            </a:r>
            <a:endParaRPr lang="en-US" sz="2000" dirty="0">
              <a:ea typeface="Open Sans Light" panose="020B0306030504020204" pitchFamily="34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41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ATILDE">
      <a:dk1>
        <a:srgbClr val="3D3C3D"/>
      </a:dk1>
      <a:lt1>
        <a:srgbClr val="FFFFFF"/>
      </a:lt1>
      <a:dk2>
        <a:srgbClr val="3D3C3D"/>
      </a:dk2>
      <a:lt2>
        <a:srgbClr val="FFFFFF"/>
      </a:lt2>
      <a:accent1>
        <a:srgbClr val="0E4D82"/>
      </a:accent1>
      <a:accent2>
        <a:srgbClr val="2BB673"/>
      </a:accent2>
      <a:accent3>
        <a:srgbClr val="DB4D67"/>
      </a:accent3>
      <a:accent4>
        <a:srgbClr val="7030A0"/>
      </a:accent4>
      <a:accent5>
        <a:srgbClr val="333F4F"/>
      </a:accent5>
      <a:accent6>
        <a:srgbClr val="6E6A7C"/>
      </a:accent6>
      <a:hlink>
        <a:srgbClr val="F5854B"/>
      </a:hlink>
      <a:folHlink>
        <a:srgbClr val="F5854B"/>
      </a:folHlink>
    </a:clrScheme>
    <a:fontScheme name="MATILDE">
      <a:majorFont>
        <a:latin typeface="Palanquin Dark Medium"/>
        <a:ea typeface=""/>
        <a:cs typeface="Arial"/>
      </a:majorFont>
      <a:minorFont>
        <a:latin typeface="Palanquin Medium"/>
        <a:ea typeface=""/>
        <a:cs typeface="Arial Unicode MS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43FA22EA02AF4F91BA30FB7B4B7CA3" ma:contentTypeVersion="12" ma:contentTypeDescription="Create a new document." ma:contentTypeScope="" ma:versionID="306d416b0d83effff4c69b82a7704ad9">
  <xsd:schema xmlns:xsd="http://www.w3.org/2001/XMLSchema" xmlns:xs="http://www.w3.org/2001/XMLSchema" xmlns:p="http://schemas.microsoft.com/office/2006/metadata/properties" xmlns:ns2="e9ccda50-98da-4ae2-9327-b5443047276d" xmlns:ns3="07bad059-d179-4173-b5b7-2d6d5a7b5a65" targetNamespace="http://schemas.microsoft.com/office/2006/metadata/properties" ma:root="true" ma:fieldsID="99cc77df4f4dc001c6b5e6b216091a2c" ns2:_="" ns3:_="">
    <xsd:import namespace="e9ccda50-98da-4ae2-9327-b5443047276d"/>
    <xsd:import namespace="07bad059-d179-4173-b5b7-2d6d5a7b5a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ccda50-98da-4ae2-9327-b544304727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ad059-d179-4173-b5b7-2d6d5a7b5a6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018FCA-DDA0-4805-8A13-FD428808FD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4562E7-C914-451D-B85F-C769D614BF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ccda50-98da-4ae2-9327-b5443047276d"/>
    <ds:schemaRef ds:uri="07bad059-d179-4173-b5b7-2d6d5a7b5a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24CF35-6B81-4BFC-979E-4A58402C789D}">
  <ds:schemaRefs>
    <ds:schemaRef ds:uri="http://purl.org/dc/dcmitype/"/>
    <ds:schemaRef ds:uri="http://schemas.microsoft.com/office/2006/metadata/properties"/>
    <ds:schemaRef ds:uri="e9ccda50-98da-4ae2-9327-b5443047276d"/>
    <ds:schemaRef ds:uri="http://schemas.openxmlformats.org/package/2006/metadata/core-properties"/>
    <ds:schemaRef ds:uri="http://schemas.microsoft.com/office/2006/documentManagement/types"/>
    <ds:schemaRef ds:uri="07bad059-d179-4173-b5b7-2d6d5a7b5a65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23081</TotalTime>
  <Words>893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 Unicode MS</vt:lpstr>
      <vt:lpstr>Cambria</vt:lpstr>
      <vt:lpstr>Courier New</vt:lpstr>
      <vt:lpstr>Open Sans</vt:lpstr>
      <vt:lpstr>Open Sans Light</vt:lpstr>
      <vt:lpstr>Palanquin Dark Medium</vt:lpstr>
      <vt:lpstr>Palanquin Medium</vt:lpstr>
      <vt:lpstr>Poppins</vt:lpstr>
      <vt:lpstr>Times New Roman</vt:lpstr>
      <vt:lpstr>Wingdings</vt:lpstr>
      <vt:lpstr>Office Theme</vt:lpstr>
      <vt:lpstr>MATILDE MOOC  Lecture 1 Introduction to the Course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Support to Life</dc:creator>
  <cp:lastModifiedBy>Ayhan Kaya</cp:lastModifiedBy>
  <cp:revision>380</cp:revision>
  <dcterms:created xsi:type="dcterms:W3CDTF">2016-11-04T05:31:34Z</dcterms:created>
  <dcterms:modified xsi:type="dcterms:W3CDTF">2022-03-28T14:10:17Z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0x0101001A43FA22EA02AF4F91BA30FB7B4B7CA3</vt:lpwstr>
  </property>
</Properties>
</file>